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Az5V2iCdwNJpD4r8jyXnjcxSQ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ibreFrankl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17" name="Google Shape;17;p1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8" name="Google Shape;38;p18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47" name="Google Shape;47;p15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55" name="Google Shape;55;p19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21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21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1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hyperlink" Target="https://www.ncleg.gov/Laws/GeneralStatut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aw books section in library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74" y="975"/>
            <a:ext cx="1218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dk1">
              <a:alpha val="8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>
            <p:ph type="ctrTitle"/>
          </p:nvPr>
        </p:nvSpPr>
        <p:spPr>
          <a:xfrm>
            <a:off x="8123416" y="1475234"/>
            <a:ext cx="3214307" cy="29016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en-US" sz="4400">
                <a:solidFill>
                  <a:schemeClr val="lt1"/>
                </a:solidFill>
              </a:rPr>
              <a:t>Turning a Resolution into a Bill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8127750" y="4608576"/>
            <a:ext cx="3205640" cy="77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NORTH CAROLINA STUDENT LEGISLATURE | ELON UNIVERSITY</a:t>
            </a:r>
            <a:endParaRPr/>
          </a:p>
        </p:txBody>
      </p:sp>
      <p:cxnSp>
        <p:nvCxnSpPr>
          <p:cNvPr id="102" name="Google Shape;102;p1"/>
          <p:cNvCxnSpPr/>
          <p:nvPr/>
        </p:nvCxnSpPr>
        <p:spPr>
          <a:xfrm>
            <a:off x="8176090" y="4508519"/>
            <a:ext cx="310896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10"/>
          <p:cNvSpPr txBox="1"/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Correct Markup Formatting</a:t>
            </a:r>
            <a:endParaRPr/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 b="0" l="0" r="7070" t="0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10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10"/>
          <p:cNvGrpSpPr/>
          <p:nvPr/>
        </p:nvGrpSpPr>
        <p:grpSpPr>
          <a:xfrm>
            <a:off x="5172074" y="2679732"/>
            <a:ext cx="5983605" cy="2617828"/>
            <a:chOff x="0" y="571531"/>
            <a:chExt cx="5983605" cy="2617828"/>
          </a:xfrm>
        </p:grpSpPr>
        <p:sp>
          <p:nvSpPr>
            <p:cNvPr id="209" name="Google Shape;209;p10"/>
            <p:cNvSpPr/>
            <p:nvPr/>
          </p:nvSpPr>
          <p:spPr>
            <a:xfrm>
              <a:off x="0" y="571531"/>
              <a:ext cx="1869876" cy="2617827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0" y="1566306"/>
              <a:ext cx="1869876" cy="1570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775" spcFirstLastPara="1" rIns="1457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Start with the </a:t>
              </a:r>
              <a:r>
                <a:rPr b="0" i="1" lang="en-US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original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text of the existing statute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542264" y="833314"/>
              <a:ext cx="785348" cy="785348"/>
            </a:xfrm>
            <a:prstGeom prst="ellipse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657276" y="948326"/>
              <a:ext cx="555324" cy="555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225" spcFirstLastPara="1" rIns="612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Libre Franklin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0" y="3189287"/>
              <a:ext cx="1869876" cy="72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2056864" y="571531"/>
              <a:ext cx="1869876" cy="2617827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2056864" y="1566306"/>
              <a:ext cx="1869876" cy="1570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775" spcFirstLastPara="1" rIns="1457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Use strikethrough to mark text that will be taken out of the law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2599128" y="833314"/>
              <a:ext cx="785348" cy="785348"/>
            </a:xfrm>
            <a:prstGeom prst="ellipse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2714140" y="948326"/>
              <a:ext cx="555324" cy="555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225" spcFirstLastPara="1" rIns="612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Libre Franklin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056864" y="3189287"/>
              <a:ext cx="1869876" cy="72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4113729" y="571531"/>
              <a:ext cx="1869876" cy="2617827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4113729" y="1566306"/>
              <a:ext cx="1869876" cy="1570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775" spcFirstLastPara="1" rIns="1457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Use underline to mark text that will be added to the law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4655993" y="833314"/>
              <a:ext cx="785348" cy="785348"/>
            </a:xfrm>
            <a:prstGeom prst="ellipse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 txBox="1"/>
            <p:nvPr/>
          </p:nvSpPr>
          <p:spPr>
            <a:xfrm>
              <a:off x="4771005" y="948326"/>
              <a:ext cx="555324" cy="555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225" spcFirstLastPara="1" rIns="612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Libre Franklin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4113729" y="3189287"/>
              <a:ext cx="1869876" cy="72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10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Best Practices</a:t>
            </a:r>
            <a:endParaRPr/>
          </a:p>
        </p:txBody>
      </p:sp>
      <p:grpSp>
        <p:nvGrpSpPr>
          <p:cNvPr id="230" name="Google Shape;230;p11"/>
          <p:cNvGrpSpPr/>
          <p:nvPr/>
        </p:nvGrpSpPr>
        <p:grpSpPr>
          <a:xfrm>
            <a:off x="1101050" y="2419743"/>
            <a:ext cx="10050836" cy="3159395"/>
            <a:chOff x="3781" y="613545"/>
            <a:chExt cx="10050836" cy="2533800"/>
          </a:xfrm>
        </p:grpSpPr>
        <p:sp>
          <p:nvSpPr>
            <p:cNvPr id="231" name="Google Shape;231;p11"/>
            <p:cNvSpPr/>
            <p:nvPr/>
          </p:nvSpPr>
          <p:spPr>
            <a:xfrm>
              <a:off x="3781" y="613545"/>
              <a:ext cx="2273944" cy="848456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 txBox="1"/>
            <p:nvPr/>
          </p:nvSpPr>
          <p:spPr>
            <a:xfrm>
              <a:off x="3781" y="613545"/>
              <a:ext cx="2273944" cy="848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Markup bills using Microsoft Word or Google Docs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3781" y="1462001"/>
              <a:ext cx="2273944" cy="1685344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3781" y="1462001"/>
              <a:ext cx="2273944" cy="168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copy/ paste bill text into the document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do not send bills as pdfs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596078" y="613545"/>
              <a:ext cx="2273944" cy="848456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2596078" y="613545"/>
              <a:ext cx="2273944" cy="848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Do not write your own bill number or chamber code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596078" y="1462001"/>
              <a:ext cx="2273944" cy="1685344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2596078" y="1462001"/>
              <a:ext cx="2273944" cy="168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Numbers/ chambers are decided once all bill are submitted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The Secretary of State will do this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5188376" y="613545"/>
              <a:ext cx="2273944" cy="848456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5188376" y="613545"/>
              <a:ext cx="2273944" cy="848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Follow the examples from past years’ Compendiums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188376" y="1462001"/>
              <a:ext cx="2273944" cy="1685344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 txBox="1"/>
            <p:nvPr/>
          </p:nvSpPr>
          <p:spPr>
            <a:xfrm>
              <a:off x="5188376" y="1462001"/>
              <a:ext cx="2273944" cy="168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Professional/ consistent formatting is very important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Do not use unique formatting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7780673" y="613545"/>
              <a:ext cx="2273944" cy="848456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7780673" y="613545"/>
              <a:ext cx="2273944" cy="848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Don’t be afraid to ask for help if you need 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7780673" y="1462001"/>
              <a:ext cx="2273944" cy="1685344"/>
            </a:xfrm>
            <a:prstGeom prst="rect">
              <a:avLst/>
            </a:prstGeom>
            <a:solidFill>
              <a:srgbClr val="F8D3C9">
                <a:alpha val="89411"/>
              </a:srgbClr>
            </a:solidFill>
            <a:ln cap="flat" cmpd="sng" w="15875">
              <a:solidFill>
                <a:srgbClr val="F8D3C9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7780673" y="1462001"/>
              <a:ext cx="2273944" cy="168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The Executive Board and COS are here to help!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1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Yellow question mark" id="254" name="Google Shape;254;p12"/>
          <p:cNvPicPr preferRelativeResize="0"/>
          <p:nvPr/>
        </p:nvPicPr>
        <p:blipFill rotWithShape="1">
          <a:blip r:embed="rId3">
            <a:alphaModFix/>
          </a:blip>
          <a:srcRect b="625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64">
                <a:srgbClr val="000000">
                  <a:alpha val="29411"/>
                </a:srgbClr>
              </a:gs>
              <a:gs pos="68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6" name="Google Shape;256;p12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ookman Old Style"/>
              <a:buNone/>
            </a:pPr>
            <a:r>
              <a:rPr lang="en-US" sz="8000">
                <a:solidFill>
                  <a:srgbClr val="FFFFFF"/>
                </a:solidFill>
              </a:rPr>
              <a:t>Questions?</a:t>
            </a:r>
            <a:endParaRPr/>
          </a:p>
        </p:txBody>
      </p:sp>
      <p:cxnSp>
        <p:nvCxnSpPr>
          <p:cNvPr id="257" name="Google Shape;257;p1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12"/>
          <p:cNvSpPr/>
          <p:nvPr/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7000">
                <a:srgbClr val="000000">
                  <a:alpha val="0"/>
                </a:srgbClr>
              </a:gs>
              <a:gs pos="61000">
                <a:srgbClr val="000000">
                  <a:alpha val="9411"/>
                </a:srgbClr>
              </a:gs>
              <a:gs pos="100000">
                <a:srgbClr val="000000">
                  <a:alpha val="4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5685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Today’s Agenda</a:t>
            </a:r>
            <a:endParaRPr/>
          </a:p>
        </p:txBody>
      </p:sp>
      <p:cxnSp>
        <p:nvCxnSpPr>
          <p:cNvPr id="111" name="Google Shape;111;p2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571752" y="2904774"/>
            <a:ext cx="3005462" cy="3313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man Old Style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What is a Bill?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Bookman Old Style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Steps of the Process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Bookman Old Style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Formatting Dos and Don’ts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Bookman Old Style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Drafting and Troubleshooting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Bookman Old Style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Check List"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2138" y="640080"/>
            <a:ext cx="5577840" cy="55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643468" y="643467"/>
            <a:ext cx="3073550" cy="5126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What is a Bill?</a:t>
            </a:r>
            <a:endParaRPr/>
          </a:p>
        </p:txBody>
      </p:sp>
      <p:cxnSp>
        <p:nvCxnSpPr>
          <p:cNvPr id="120" name="Google Shape;120;p3"/>
          <p:cNvCxnSpPr/>
          <p:nvPr/>
        </p:nvCxnSpPr>
        <p:spPr>
          <a:xfrm>
            <a:off x="4042052" y="1778497"/>
            <a:ext cx="0" cy="3200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4363786" y="621697"/>
            <a:ext cx="6791894" cy="5147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20650" lvl="0" marL="914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en-US"/>
              <a:t>“A bill is the form used for most legislation, whether permanent or temporary, general or special, public or private.”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cap="flat" cmpd="sng" w="698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601" y="576534"/>
            <a:ext cx="4392797" cy="5704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>
            <a:off x="5068800" y="2282400"/>
            <a:ext cx="2080800" cy="4752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2" name="Google Shape;132;p4"/>
          <p:cNvCxnSpPr>
            <a:stCxn id="131" idx="3"/>
          </p:cNvCxnSpPr>
          <p:nvPr/>
        </p:nvCxnSpPr>
        <p:spPr>
          <a:xfrm flipH="1" rot="10800000">
            <a:off x="7149600" y="1205100"/>
            <a:ext cx="1214700" cy="1314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4"/>
          <p:cNvSpPr txBox="1"/>
          <p:nvPr/>
        </p:nvSpPr>
        <p:spPr>
          <a:xfrm>
            <a:off x="8364279" y="881857"/>
            <a:ext cx="2927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Legislative body; Legislative year; Chamber; Bill number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380614" y="2927498"/>
            <a:ext cx="1956391" cy="475200"/>
          </a:xfrm>
          <a:prstGeom prst="rect">
            <a:avLst/>
          </a:prstGeom>
          <a:noFill/>
          <a:ln cap="flat" cmpd="sng" w="158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5" name="Google Shape;135;p4"/>
          <p:cNvCxnSpPr>
            <a:stCxn id="134" idx="1"/>
          </p:cNvCxnSpPr>
          <p:nvPr/>
        </p:nvCxnSpPr>
        <p:spPr>
          <a:xfrm rot="10800000">
            <a:off x="3376814" y="2821598"/>
            <a:ext cx="1003800" cy="34350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4"/>
          <p:cNvSpPr txBox="1"/>
          <p:nvPr/>
        </p:nvSpPr>
        <p:spPr>
          <a:xfrm>
            <a:off x="1039347" y="2643104"/>
            <a:ext cx="2337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Short title; Sponsor(s)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529470" y="3429000"/>
            <a:ext cx="3147237" cy="398721"/>
          </a:xfrm>
          <a:prstGeom prst="rect">
            <a:avLst/>
          </a:prstGeom>
          <a:noFill/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flipH="1" rot="10800000">
            <a:off x="7676707" y="3429000"/>
            <a:ext cx="748800" cy="168377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4"/>
          <p:cNvSpPr txBox="1"/>
          <p:nvPr/>
        </p:nvSpPr>
        <p:spPr>
          <a:xfrm>
            <a:off x="8425507" y="3244334"/>
            <a:ext cx="959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Full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621619" y="4132521"/>
            <a:ext cx="3203944" cy="1365668"/>
          </a:xfrm>
          <a:prstGeom prst="rect">
            <a:avLst/>
          </a:prstGeom>
          <a:noFill/>
          <a:ln cap="flat" cmpd="sng" w="15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41" name="Google Shape;141;p4"/>
          <p:cNvCxnSpPr>
            <a:stCxn id="140" idx="1"/>
          </p:cNvCxnSpPr>
          <p:nvPr/>
        </p:nvCxnSpPr>
        <p:spPr>
          <a:xfrm rot="10800000">
            <a:off x="3792419" y="4593355"/>
            <a:ext cx="829200" cy="2220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4"/>
          <p:cNvSpPr txBox="1"/>
          <p:nvPr/>
        </p:nvSpPr>
        <p:spPr>
          <a:xfrm>
            <a:off x="1876611" y="4408599"/>
            <a:ext cx="19156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of the Bill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5"/>
          <p:cNvGrpSpPr/>
          <p:nvPr/>
        </p:nvGrpSpPr>
        <p:grpSpPr>
          <a:xfrm>
            <a:off x="361218" y="959243"/>
            <a:ext cx="11469563" cy="2659863"/>
            <a:chOff x="361218" y="959243"/>
            <a:chExt cx="11469563" cy="2659863"/>
          </a:xfrm>
        </p:grpSpPr>
        <p:sp>
          <p:nvSpPr>
            <p:cNvPr id="148" name="Google Shape;148;p5"/>
            <p:cNvSpPr/>
            <p:nvPr/>
          </p:nvSpPr>
          <p:spPr>
            <a:xfrm>
              <a:off x="1302749" y="959243"/>
              <a:ext cx="1540687" cy="15406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61218" y="2899106"/>
              <a:ext cx="342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61218" y="2899106"/>
              <a:ext cx="342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Libre Franklin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Identify the relevant statutes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325656" y="959243"/>
              <a:ext cx="1540687" cy="1540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384124" y="2899106"/>
              <a:ext cx="342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4384124" y="2899106"/>
              <a:ext cx="342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Libre Franklin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Find what you want to 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348562" y="959243"/>
              <a:ext cx="1540687" cy="15406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8407031" y="2899106"/>
              <a:ext cx="342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8407031" y="2899106"/>
              <a:ext cx="342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Libre Franklin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Markup the existing law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</a:pPr>
            <a:r>
              <a:rPr lang="en-US"/>
              <a:t>Steps of the Process</a:t>
            </a:r>
            <a:endParaRPr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Getting from a Resolution to a Bill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" name="Google Shape;164;p6"/>
          <p:cNvSpPr txBox="1"/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1. Identify the Relevant Statutes</a:t>
            </a:r>
            <a:endParaRPr/>
          </a:p>
        </p:txBody>
      </p:sp>
      <p:pic>
        <p:nvPicPr>
          <p:cNvPr descr="People discussing work at law firm"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19113" r="33122" t="0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6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6"/>
          <p:cNvSpPr txBox="1"/>
          <p:nvPr>
            <p:ph idx="1" type="body"/>
          </p:nvPr>
        </p:nvSpPr>
        <p:spPr>
          <a:xfrm>
            <a:off x="5172074" y="2108201"/>
            <a:ext cx="5983606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Where to look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https://www.ncleg.gov/Laws/GeneralStatutes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Google (NC ________ laws)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Reading laws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Look at titles/headings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Ctrl + F for keywords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What if there is no existing law?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Where would your bill fit </a:t>
            </a:r>
            <a:r>
              <a:rPr i="1" lang="en-US"/>
              <a:t>best</a:t>
            </a:r>
            <a:r>
              <a:rPr lang="en-US"/>
              <a:t>?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What laws are </a:t>
            </a:r>
            <a:r>
              <a:rPr i="1" lang="en-US"/>
              <a:t>most</a:t>
            </a:r>
            <a:r>
              <a:rPr lang="en-US"/>
              <a:t> relevant?</a:t>
            </a:r>
            <a:endParaRPr/>
          </a:p>
          <a:p>
            <a:pPr indent="-34925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7"/>
          <p:cNvSpPr txBox="1"/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2. Find What You Want to Change </a:t>
            </a:r>
            <a:endParaRPr/>
          </a:p>
        </p:txBody>
      </p:sp>
      <p:pic>
        <p:nvPicPr>
          <p:cNvPr descr="Woman reading and writing"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16181" r="36056" t="0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7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5172074" y="2108201"/>
            <a:ext cx="5983606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Read the existing law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Be thorough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Make notes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Think about what needs to be changed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What do you want to take out?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What needs to be added?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What if you’re starting from scratch?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Still read through relevant statutes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Note the code number that you will be adding to</a:t>
            </a:r>
            <a:endParaRPr/>
          </a:p>
          <a:p>
            <a:pPr indent="-34925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" name="Google Shape;184;p8"/>
          <p:cNvSpPr txBox="1"/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3. Markup the Existing Law</a:t>
            </a:r>
            <a:endParaRPr/>
          </a:p>
        </p:txBody>
      </p:sp>
      <p:pic>
        <p:nvPicPr>
          <p:cNvPr descr="Seated person typing on laptop and writing in notepad, with elbow resting on stack of books"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26148" r="26147" t="0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8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8"/>
          <p:cNvSpPr txBox="1"/>
          <p:nvPr>
            <p:ph idx="1" type="body"/>
          </p:nvPr>
        </p:nvSpPr>
        <p:spPr>
          <a:xfrm>
            <a:off x="5172074" y="2108201"/>
            <a:ext cx="5983606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Out with the old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Strike through what you want to take out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Make sure to be consistent throughout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In with the new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Write the new additions to the law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Make sure to keep it linear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Bookman Old Style"/>
              <a:buAutoNum type="arabicPeriod"/>
            </a:pPr>
            <a:r>
              <a:rPr lang="en-US"/>
              <a:t>What if there’s nothing to mark up?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Write the law from scratch</a:t>
            </a:r>
            <a:endParaRPr/>
          </a:p>
          <a:p>
            <a:pPr indent="-45720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</a:pPr>
            <a:r>
              <a:rPr lang="en-US"/>
              <a:t>Make sure to use wording from the relevant code</a:t>
            </a:r>
            <a:endParaRPr/>
          </a:p>
          <a:p>
            <a:pPr indent="-34925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9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>
            <p:ph type="title"/>
          </p:nvPr>
        </p:nvSpPr>
        <p:spPr>
          <a:xfrm>
            <a:off x="435869" y="640080"/>
            <a:ext cx="3659246" cy="28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Bookman Old Style"/>
              <a:buNone/>
            </a:pPr>
            <a:r>
              <a:rPr lang="en-US" sz="4400">
                <a:solidFill>
                  <a:srgbClr val="FFFFFF"/>
                </a:solidFill>
              </a:rPr>
              <a:t>Formatting Dos and Don’ts</a:t>
            </a:r>
            <a:endParaRPr/>
          </a:p>
        </p:txBody>
      </p:sp>
      <p:cxnSp>
        <p:nvCxnSpPr>
          <p:cNvPr id="198" name="Google Shape;198;p9"/>
          <p:cNvCxnSpPr/>
          <p:nvPr/>
        </p:nvCxnSpPr>
        <p:spPr>
          <a:xfrm>
            <a:off x="573852" y="3663649"/>
            <a:ext cx="338328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Typewriter with solid fill" id="199" name="Google Shape;199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1248" y="640080"/>
            <a:ext cx="5577840" cy="55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etrospectVTI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2022-03-09T20:08:51Z</dcterms:created>
  <dc:creator>Ashley Vann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